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5EC6145-6EAB-47C7-83C5-AA0E7092B9A0}" type="datetimeFigureOut">
              <a:rPr lang="en-CA" smtClean="0"/>
              <a:t>10/20/2014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04F199-FAD5-499B-9E0E-CD7B5B41735B}" type="slidenum">
              <a:rPr lang="en-CA" smtClean="0"/>
              <a:t>‹#›</a:t>
            </a:fld>
            <a:endParaRPr lang="en-CA"/>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C6145-6EAB-47C7-83C5-AA0E7092B9A0}" type="datetimeFigureOut">
              <a:rPr lang="en-CA" smtClean="0"/>
              <a:t>10/20/2014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C6145-6EAB-47C7-83C5-AA0E7092B9A0}" type="datetimeFigureOut">
              <a:rPr lang="en-CA" smtClean="0"/>
              <a:t>10/20/2014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5EC6145-6EAB-47C7-83C5-AA0E7092B9A0}" type="datetimeFigureOut">
              <a:rPr lang="en-CA" smtClean="0"/>
              <a:t>10/20/2014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04F199-FAD5-499B-9E0E-CD7B5B41735B}" type="slidenum">
              <a:rPr lang="en-CA" smtClean="0"/>
              <a:t>‹#›</a:t>
            </a:fld>
            <a:endParaRPr lang="en-CA"/>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EC6145-6EAB-47C7-83C5-AA0E7092B9A0}" type="datetimeFigureOut">
              <a:rPr lang="en-CA" smtClean="0"/>
              <a:t>10/20/2014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5EC6145-6EAB-47C7-83C5-AA0E7092B9A0}" type="datetimeFigureOut">
              <a:rPr lang="en-CA" smtClean="0"/>
              <a:t>10/20/2014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5EC6145-6EAB-47C7-83C5-AA0E7092B9A0}" type="datetimeFigureOut">
              <a:rPr lang="en-CA" smtClean="0"/>
              <a:t>10/20/2014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EC6145-6EAB-47C7-83C5-AA0E7092B9A0}" type="datetimeFigureOut">
              <a:rPr lang="en-CA" smtClean="0"/>
              <a:t>10/20/2014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C6145-6EAB-47C7-83C5-AA0E7092B9A0}" type="datetimeFigureOut">
              <a:rPr lang="en-CA" smtClean="0"/>
              <a:t>10/20/2014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C6145-6EAB-47C7-83C5-AA0E7092B9A0}" type="datetimeFigureOut">
              <a:rPr lang="en-CA" smtClean="0"/>
              <a:t>10/20/2014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C6145-6EAB-47C7-83C5-AA0E7092B9A0}" type="datetimeFigureOut">
              <a:rPr lang="en-CA" smtClean="0"/>
              <a:t>10/20/2014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04F199-FAD5-499B-9E0E-CD7B5B41735B}"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5EC6145-6EAB-47C7-83C5-AA0E7092B9A0}" type="datetimeFigureOut">
              <a:rPr lang="en-CA" smtClean="0"/>
              <a:t>10/20/2014</a:t>
            </a:fld>
            <a:endParaRPr lang="en-CA"/>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CA"/>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604F199-FAD5-499B-9E0E-CD7B5B41735B}" type="slidenum">
              <a:rPr lang="en-CA" smtClean="0"/>
              <a:t>‹#›</a:t>
            </a:fld>
            <a:endParaRPr lang="en-C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rmurray@oatleyvigmon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CA" sz="1800" dirty="0" smtClean="0"/>
              <a:t>Ryan A. Murray</a:t>
            </a:r>
          </a:p>
          <a:p>
            <a:r>
              <a:rPr lang="en-CA" sz="1800" dirty="0" smtClean="0"/>
              <a:t>October 23, 2014</a:t>
            </a:r>
            <a:endParaRPr lang="en-CA" sz="1800" dirty="0"/>
          </a:p>
        </p:txBody>
      </p:sp>
      <p:sp>
        <p:nvSpPr>
          <p:cNvPr id="2" name="Title 1"/>
          <p:cNvSpPr>
            <a:spLocks noGrp="1"/>
          </p:cNvSpPr>
          <p:nvPr>
            <p:ph type="ctrTitle"/>
          </p:nvPr>
        </p:nvSpPr>
        <p:spPr/>
        <p:txBody>
          <a:bodyPr/>
          <a:lstStyle/>
          <a:p>
            <a:r>
              <a:rPr lang="en-CA" dirty="0" smtClean="0"/>
              <a:t>THE importance of </a:t>
            </a:r>
            <a:br>
              <a:rPr lang="en-CA" dirty="0" smtClean="0"/>
            </a:br>
            <a:r>
              <a:rPr lang="en-CA" dirty="0" smtClean="0"/>
              <a:t>comprehensive notes and records</a:t>
            </a:r>
            <a:endParaRPr lang="en-CA" dirty="0"/>
          </a:p>
        </p:txBody>
      </p:sp>
      <p:pic>
        <p:nvPicPr>
          <p:cNvPr id="4" name="Picture 7" descr="LOGO LLP AS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6019800"/>
            <a:ext cx="24003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simbrow\AppData\Local\Microsoft\Windows\Temporary Internet Files\Content.Outlook\NVZ8J1NL\PIA with NAM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318" y="6019799"/>
            <a:ext cx="2196000" cy="653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345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sz="quarter" idx="13"/>
          </p:nvPr>
        </p:nvSpPr>
        <p:spPr/>
        <p:txBody>
          <a:bodyPr/>
          <a:lstStyle/>
          <a:p>
            <a:r>
              <a:rPr lang="en-CA" dirty="0" smtClean="0"/>
              <a:t>Comprehensive clinical notes and records:</a:t>
            </a:r>
          </a:p>
          <a:p>
            <a:pPr lvl="1"/>
            <a:r>
              <a:rPr lang="en-CA" dirty="0" smtClean="0"/>
              <a:t>track a patient’s history; and,</a:t>
            </a:r>
          </a:p>
          <a:p>
            <a:pPr lvl="1"/>
            <a:r>
              <a:rPr lang="en-CA" dirty="0" smtClean="0"/>
              <a:t>investigate any issues or patterns that may impact the patient’s future care and recovery.</a:t>
            </a:r>
          </a:p>
          <a:p>
            <a:pPr marL="457200" lvl="1" indent="0">
              <a:buNone/>
            </a:pPr>
            <a:endParaRPr lang="en-CA" dirty="0" smtClean="0"/>
          </a:p>
          <a:p>
            <a:r>
              <a:rPr lang="en-CA" dirty="0" smtClean="0"/>
              <a:t>Benefits to health care professionals and patients include:</a:t>
            </a:r>
          </a:p>
          <a:p>
            <a:pPr lvl="1"/>
            <a:r>
              <a:rPr lang="en-CA" dirty="0" smtClean="0"/>
              <a:t>assisting in the success of a personal injury lawsuit;</a:t>
            </a:r>
          </a:p>
          <a:p>
            <a:pPr lvl="1"/>
            <a:r>
              <a:rPr lang="en-CA" dirty="0" smtClean="0"/>
              <a:t>prevent testifying in court; and</a:t>
            </a:r>
          </a:p>
          <a:p>
            <a:pPr lvl="1"/>
            <a:r>
              <a:rPr lang="en-CA" dirty="0" smtClean="0"/>
              <a:t>protects against baseless claims of professional negligence.</a:t>
            </a:r>
            <a:endParaRPr lang="en-CA" dirty="0"/>
          </a:p>
        </p:txBody>
      </p:sp>
    </p:spTree>
    <p:extLst>
      <p:ext uri="{BB962C8B-B14F-4D97-AF65-F5344CB8AC3E}">
        <p14:creationId xmlns:p14="http://schemas.microsoft.com/office/powerpoint/2010/main" val="4064958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RECORDS ASSIST RECOVERY</a:t>
            </a:r>
            <a:endParaRPr lang="en-CA" dirty="0"/>
          </a:p>
        </p:txBody>
      </p:sp>
      <p:sp>
        <p:nvSpPr>
          <p:cNvPr id="3" name="Content Placeholder 2"/>
          <p:cNvSpPr>
            <a:spLocks noGrp="1"/>
          </p:cNvSpPr>
          <p:nvPr>
            <p:ph sz="quarter" idx="13"/>
          </p:nvPr>
        </p:nvSpPr>
        <p:spPr/>
        <p:txBody>
          <a:bodyPr/>
          <a:lstStyle/>
          <a:p>
            <a:r>
              <a:rPr lang="en-CA" dirty="0" smtClean="0"/>
              <a:t>Thorough records assist the treatment team:</a:t>
            </a:r>
          </a:p>
          <a:p>
            <a:pPr lvl="1"/>
            <a:r>
              <a:rPr lang="en-CA" dirty="0" smtClean="0"/>
              <a:t>by providing an accurate record of the patient’s condition;</a:t>
            </a:r>
          </a:p>
          <a:p>
            <a:pPr lvl="1"/>
            <a:r>
              <a:rPr lang="en-CA" dirty="0" smtClean="0"/>
              <a:t>paints a rationale for treatment decisions; and</a:t>
            </a:r>
          </a:p>
          <a:p>
            <a:pPr lvl="1"/>
            <a:r>
              <a:rPr lang="en-CA" dirty="0" smtClean="0"/>
              <a:t>vital information needed to provide ongoing adequate and appropriate care by all members of the treatment team.</a:t>
            </a:r>
          </a:p>
        </p:txBody>
      </p:sp>
    </p:spTree>
    <p:extLst>
      <p:ext uri="{BB962C8B-B14F-4D97-AF65-F5344CB8AC3E}">
        <p14:creationId xmlns:p14="http://schemas.microsoft.com/office/powerpoint/2010/main" val="172062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RECORDS ASSIST A LAWSUIT</a:t>
            </a:r>
            <a:endParaRPr lang="en-CA" dirty="0"/>
          </a:p>
        </p:txBody>
      </p:sp>
      <p:sp>
        <p:nvSpPr>
          <p:cNvPr id="3" name="Content Placeholder 2"/>
          <p:cNvSpPr>
            <a:spLocks noGrp="1"/>
          </p:cNvSpPr>
          <p:nvPr>
            <p:ph sz="quarter" idx="13"/>
          </p:nvPr>
        </p:nvSpPr>
        <p:spPr/>
        <p:txBody>
          <a:bodyPr/>
          <a:lstStyle/>
          <a:p>
            <a:r>
              <a:rPr lang="en-CA" dirty="0" smtClean="0"/>
              <a:t>Clinical notes and records:</a:t>
            </a:r>
          </a:p>
          <a:p>
            <a:pPr lvl="1"/>
            <a:r>
              <a:rPr lang="en-CA" dirty="0" smtClean="0"/>
              <a:t>identify pre-existing issues that may impact a patient’s personal injury lawsuit;</a:t>
            </a:r>
          </a:p>
          <a:p>
            <a:pPr lvl="1"/>
            <a:r>
              <a:rPr lang="en-CA" dirty="0" smtClean="0"/>
              <a:t>identify a patient’s current and ongoing issues with pain and disability;</a:t>
            </a:r>
          </a:p>
          <a:p>
            <a:pPr lvl="1"/>
            <a:r>
              <a:rPr lang="en-CA" dirty="0" smtClean="0"/>
              <a:t>confirm whether a patient is regularly engaging in rehabilitation; and</a:t>
            </a:r>
          </a:p>
          <a:p>
            <a:pPr lvl="1"/>
            <a:r>
              <a:rPr lang="en-CA" dirty="0" smtClean="0"/>
              <a:t>assist in establishing a prognosis.</a:t>
            </a:r>
          </a:p>
          <a:p>
            <a:pPr marL="0" indent="0">
              <a:buNone/>
            </a:pPr>
            <a:endParaRPr lang="en-CA" dirty="0"/>
          </a:p>
        </p:txBody>
      </p:sp>
    </p:spTree>
    <p:extLst>
      <p:ext uri="{BB962C8B-B14F-4D97-AF65-F5344CB8AC3E}">
        <p14:creationId xmlns:p14="http://schemas.microsoft.com/office/powerpoint/2010/main" val="331688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RECORDS ASSIST A </a:t>
            </a:r>
            <a:r>
              <a:rPr lang="en-CA" dirty="0" smtClean="0"/>
              <a:t>LAWSUIT Cont’d</a:t>
            </a:r>
            <a:endParaRPr lang="en-CA" dirty="0"/>
          </a:p>
        </p:txBody>
      </p:sp>
      <p:sp>
        <p:nvSpPr>
          <p:cNvPr id="3" name="Content Placeholder 2"/>
          <p:cNvSpPr>
            <a:spLocks noGrp="1"/>
          </p:cNvSpPr>
          <p:nvPr>
            <p:ph sz="quarter" idx="13"/>
          </p:nvPr>
        </p:nvSpPr>
        <p:spPr/>
        <p:txBody>
          <a:bodyPr>
            <a:normAutofit lnSpcReduction="10000"/>
          </a:bodyPr>
          <a:lstStyle/>
          <a:p>
            <a:pPr marL="0" indent="0">
              <a:buNone/>
            </a:pPr>
            <a:r>
              <a:rPr lang="en-CA" dirty="0" smtClean="0"/>
              <a:t>CNR’s must meet a few criteria:</a:t>
            </a:r>
          </a:p>
          <a:p>
            <a:pPr lvl="1">
              <a:buFont typeface="+mj-lt"/>
              <a:buAutoNum type="arabicPeriod"/>
            </a:pPr>
            <a:r>
              <a:rPr lang="en-CA" dirty="0" smtClean="0"/>
              <a:t>Legibility and Style of Writing </a:t>
            </a:r>
          </a:p>
          <a:p>
            <a:pPr lvl="2">
              <a:buFont typeface="Courier New" panose="02070309020205020404" pitchFamily="49" charset="0"/>
              <a:buChar char="o"/>
            </a:pPr>
            <a:r>
              <a:rPr lang="en-CA" dirty="0"/>
              <a:t>records must be easily read and </a:t>
            </a:r>
            <a:r>
              <a:rPr lang="en-CA" dirty="0" smtClean="0"/>
              <a:t>understood</a:t>
            </a:r>
            <a:endParaRPr lang="en-CA" dirty="0"/>
          </a:p>
          <a:p>
            <a:pPr lvl="2">
              <a:buFont typeface="Courier New" panose="02070309020205020404" pitchFamily="49" charset="0"/>
              <a:buChar char="o"/>
            </a:pPr>
            <a:r>
              <a:rPr lang="en-CA" dirty="0"/>
              <a:t>when records are not </a:t>
            </a:r>
            <a:r>
              <a:rPr lang="en-CA" dirty="0" smtClean="0"/>
              <a:t>legible, expensive </a:t>
            </a:r>
            <a:r>
              <a:rPr lang="en-CA" dirty="0"/>
              <a:t>transcription is </a:t>
            </a:r>
            <a:r>
              <a:rPr lang="en-CA" dirty="0" smtClean="0"/>
              <a:t>arranged, adding to </a:t>
            </a:r>
            <a:r>
              <a:rPr lang="en-CA" dirty="0"/>
              <a:t>a patient’s costs in </a:t>
            </a:r>
            <a:r>
              <a:rPr lang="en-CA" dirty="0" smtClean="0"/>
              <a:t>the </a:t>
            </a:r>
            <a:r>
              <a:rPr lang="en-CA" dirty="0"/>
              <a:t>lawsuit and </a:t>
            </a:r>
            <a:r>
              <a:rPr lang="en-CA" dirty="0" smtClean="0"/>
              <a:t>requires time of the professional to transcribe the records </a:t>
            </a:r>
            <a:endParaRPr lang="en-CA" dirty="0"/>
          </a:p>
          <a:p>
            <a:pPr lvl="2">
              <a:buFont typeface="Courier New" panose="02070309020205020404" pitchFamily="49" charset="0"/>
              <a:buChar char="o"/>
            </a:pPr>
            <a:r>
              <a:rPr lang="en-CA" dirty="0"/>
              <a:t>when records are not easily understood, key issues can be overlooked or ignored by decision makers in the </a:t>
            </a:r>
            <a:r>
              <a:rPr lang="en-CA" dirty="0" smtClean="0"/>
              <a:t>lawsuit </a:t>
            </a:r>
            <a:endParaRPr lang="en-CA" dirty="0"/>
          </a:p>
          <a:p>
            <a:pPr lvl="1">
              <a:buFont typeface="+mj-lt"/>
              <a:buAutoNum type="arabicPeriod"/>
            </a:pPr>
            <a:r>
              <a:rPr lang="en-CA" dirty="0" smtClean="0"/>
              <a:t>Document each patient encounter chronologically and systematically </a:t>
            </a:r>
          </a:p>
          <a:p>
            <a:pPr lvl="2">
              <a:buFont typeface="Courier New" panose="02070309020205020404" pitchFamily="49" charset="0"/>
              <a:buChar char="o"/>
            </a:pPr>
            <a:r>
              <a:rPr lang="en-CA" dirty="0"/>
              <a:t>r</a:t>
            </a:r>
            <a:r>
              <a:rPr lang="en-CA" dirty="0" smtClean="0"/>
              <a:t>ecords provide a complete picture of all the treatment provided to the injured party   </a:t>
            </a:r>
          </a:p>
          <a:p>
            <a:pPr lvl="2">
              <a:buFont typeface="Courier New" panose="02070309020205020404" pitchFamily="49" charset="0"/>
              <a:buChar char="o"/>
            </a:pPr>
            <a:r>
              <a:rPr lang="en-CA" dirty="0" smtClean="0"/>
              <a:t>records in proper context avoid things being taken out of context by defence lawyers</a:t>
            </a:r>
          </a:p>
          <a:p>
            <a:pPr marL="914400" lvl="2" indent="0">
              <a:buNone/>
            </a:pPr>
            <a:endParaRPr lang="en-CA" dirty="0" smtClean="0"/>
          </a:p>
        </p:txBody>
      </p:sp>
    </p:spTree>
    <p:extLst>
      <p:ext uri="{BB962C8B-B14F-4D97-AF65-F5344CB8AC3E}">
        <p14:creationId xmlns:p14="http://schemas.microsoft.com/office/powerpoint/2010/main" val="839734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RECORDS PREVENT UNNECESSARY COURT APPEARENCES </a:t>
            </a:r>
            <a:endParaRPr lang="en-CA" dirty="0"/>
          </a:p>
        </p:txBody>
      </p:sp>
      <p:sp>
        <p:nvSpPr>
          <p:cNvPr id="3" name="Content Placeholder 2"/>
          <p:cNvSpPr>
            <a:spLocks noGrp="1"/>
          </p:cNvSpPr>
          <p:nvPr>
            <p:ph sz="quarter" idx="13"/>
          </p:nvPr>
        </p:nvSpPr>
        <p:spPr/>
        <p:txBody>
          <a:bodyPr/>
          <a:lstStyle/>
          <a:p>
            <a:r>
              <a:rPr lang="en-CA" dirty="0" smtClean="0"/>
              <a:t>The Ontario </a:t>
            </a:r>
            <a:r>
              <a:rPr lang="en-CA" i="1" dirty="0" smtClean="0"/>
              <a:t>Evidence Act </a:t>
            </a:r>
            <a:r>
              <a:rPr lang="en-CA" dirty="0" smtClean="0"/>
              <a:t>allows lawyers to file records made in the ordinary course of business, such as clinical notes and records, as exhibits at trial to prove the truth of facts contained within those records</a:t>
            </a:r>
          </a:p>
          <a:p>
            <a:r>
              <a:rPr lang="en-CA" dirty="0"/>
              <a:t>Records filed cannot prove clinical diagnosis, opinion or impression</a:t>
            </a:r>
          </a:p>
          <a:p>
            <a:r>
              <a:rPr lang="en-CA" dirty="0" smtClean="0"/>
              <a:t>Records that are complete and legible may be filed with the court, which may avoid the health care professional’s attendance at court to testify    </a:t>
            </a:r>
          </a:p>
          <a:p>
            <a:r>
              <a:rPr lang="en-CA" dirty="0" smtClean="0"/>
              <a:t>A health care professional may be called to testify at court if records are not complete or legible, wasting the time of the health care professional and the court</a:t>
            </a:r>
          </a:p>
          <a:p>
            <a:r>
              <a:rPr lang="en-CA" dirty="0" smtClean="0"/>
              <a:t>Defence lawyers are more likely to Summons a health care professional to testify about their encounters with an injured party if the records are not easily read and understood  </a:t>
            </a:r>
          </a:p>
        </p:txBody>
      </p:sp>
    </p:spTree>
    <p:extLst>
      <p:ext uri="{BB962C8B-B14F-4D97-AF65-F5344CB8AC3E}">
        <p14:creationId xmlns:p14="http://schemas.microsoft.com/office/powerpoint/2010/main" val="1518763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RECORDS PREVENT UNWARRANTED CLAIMS OF PROFESSIONAL NEGLIGENCE</a:t>
            </a:r>
            <a:endParaRPr lang="en-CA" dirty="0"/>
          </a:p>
        </p:txBody>
      </p:sp>
      <p:sp>
        <p:nvSpPr>
          <p:cNvPr id="3" name="Content Placeholder 2"/>
          <p:cNvSpPr>
            <a:spLocks noGrp="1"/>
          </p:cNvSpPr>
          <p:nvPr>
            <p:ph sz="quarter" idx="13"/>
          </p:nvPr>
        </p:nvSpPr>
        <p:spPr/>
        <p:txBody>
          <a:bodyPr/>
          <a:lstStyle/>
          <a:p>
            <a:r>
              <a:rPr lang="en-CA" dirty="0" smtClean="0"/>
              <a:t>Treatment must meet standards of practice; </a:t>
            </a:r>
          </a:p>
          <a:p>
            <a:r>
              <a:rPr lang="en-CA" dirty="0" smtClean="0"/>
              <a:t>Professional colleges define appropriate record keeping;</a:t>
            </a:r>
          </a:p>
          <a:p>
            <a:r>
              <a:rPr lang="en-CA" dirty="0" smtClean="0"/>
              <a:t>For certain professions, Ontario legislation dictates time for keeping records;</a:t>
            </a:r>
          </a:p>
          <a:p>
            <a:r>
              <a:rPr lang="en-CA" dirty="0" smtClean="0"/>
              <a:t>The ultimate limitation period 15 years; </a:t>
            </a:r>
            <a:endParaRPr lang="en-CA" dirty="0"/>
          </a:p>
          <a:p>
            <a:r>
              <a:rPr lang="en-CA" dirty="0" smtClean="0"/>
              <a:t>prove what was and was not said and done in meetings with a patient; </a:t>
            </a:r>
          </a:p>
          <a:p>
            <a:r>
              <a:rPr lang="en-CA" dirty="0" smtClean="0"/>
              <a:t>Support inference that you are diligent, informed and prepared.</a:t>
            </a:r>
            <a:endParaRPr lang="en-CA" dirty="0"/>
          </a:p>
        </p:txBody>
      </p:sp>
    </p:spTree>
    <p:extLst>
      <p:ext uri="{BB962C8B-B14F-4D97-AF65-F5344CB8AC3E}">
        <p14:creationId xmlns:p14="http://schemas.microsoft.com/office/powerpoint/2010/main" val="1194063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marL="0" indent="0" algn="ctr">
              <a:buNone/>
            </a:pPr>
            <a:r>
              <a:rPr lang="en-CA" sz="2000" dirty="0" smtClean="0"/>
              <a:t>Questions pertaining to this topic may be directed to Ryan Murray at:</a:t>
            </a:r>
          </a:p>
          <a:p>
            <a:pPr marL="0" indent="0">
              <a:buNone/>
            </a:pPr>
            <a:endParaRPr lang="en-CA" dirty="0"/>
          </a:p>
          <a:p>
            <a:pPr marL="0" indent="0" algn="ctr">
              <a:buNone/>
            </a:pPr>
            <a:r>
              <a:rPr lang="en-CA" sz="2400" dirty="0" smtClean="0">
                <a:hlinkClick r:id="rId2"/>
              </a:rPr>
              <a:t>rmurray@oatleyvigmond.com</a:t>
            </a:r>
            <a:r>
              <a:rPr lang="en-CA" sz="2400" dirty="0" smtClean="0"/>
              <a:t> </a:t>
            </a:r>
          </a:p>
          <a:p>
            <a:pPr marL="0" indent="0" algn="ctr">
              <a:buNone/>
            </a:pPr>
            <a:r>
              <a:rPr lang="en-CA" sz="2400" dirty="0"/>
              <a:t>o</a:t>
            </a:r>
            <a:r>
              <a:rPr lang="en-CA" sz="2400" dirty="0" smtClean="0"/>
              <a:t>r</a:t>
            </a:r>
          </a:p>
          <a:p>
            <a:pPr marL="0" indent="0" algn="ctr">
              <a:buNone/>
            </a:pPr>
            <a:r>
              <a:rPr lang="en-CA" sz="2400" dirty="0" smtClean="0"/>
              <a:t>1 (888) 662-2481 x 346</a:t>
            </a:r>
            <a:endParaRPr lang="en-CA" sz="2400" dirty="0"/>
          </a:p>
        </p:txBody>
      </p:sp>
      <p:pic>
        <p:nvPicPr>
          <p:cNvPr id="4" name="Picture 7" descr="LOGO LLP AS 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5872" y="4077072"/>
            <a:ext cx="24003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457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1406</TotalTime>
  <Words>502</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Horizon</vt:lpstr>
      <vt:lpstr>THE importance of  comprehensive notes and records</vt:lpstr>
      <vt:lpstr>Introduction</vt:lpstr>
      <vt:lpstr>RECORDS ASSIST RECOVERY</vt:lpstr>
      <vt:lpstr>RECORDS ASSIST A LAWSUIT</vt:lpstr>
      <vt:lpstr>RECORDS ASSIST A LAWSUIT Cont’d</vt:lpstr>
      <vt:lpstr>RECORDS PREVENT UNNECESSARY COURT APPEARENCES </vt:lpstr>
      <vt:lpstr>RECORDS PREVENT UNWARRANTED CLAIMS OF PROFESSIONAL NEGLIGENCE</vt:lpstr>
      <vt:lpstr>PowerPoint Presentation</vt:lpstr>
    </vt:vector>
  </TitlesOfParts>
  <Company>OV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comprehensive notes and records</dc:title>
  <dc:creator>Amanda Kizlyk</dc:creator>
  <cp:lastModifiedBy>Ashley Simbrow</cp:lastModifiedBy>
  <cp:revision>32</cp:revision>
  <cp:lastPrinted>2014-10-03T18:05:02Z</cp:lastPrinted>
  <dcterms:created xsi:type="dcterms:W3CDTF">2014-10-02T19:38:45Z</dcterms:created>
  <dcterms:modified xsi:type="dcterms:W3CDTF">2014-10-20T19:11:39Z</dcterms:modified>
</cp:coreProperties>
</file>